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900" dirty="0">
                <a:solidFill>
                  <a:srgbClr val="212529"/>
                </a:solidFill>
                <a:ea typeface="Times New Roman"/>
                <a:cs typeface="Arial"/>
              </a:rPr>
              <a:t>Пищевые </a:t>
            </a:r>
            <a:r>
              <a:rPr lang="ru-RU" sz="4900" dirty="0" err="1">
                <a:solidFill>
                  <a:srgbClr val="212529"/>
                </a:solidFill>
                <a:ea typeface="Times New Roman"/>
                <a:cs typeface="Arial"/>
              </a:rPr>
              <a:t>токсикоинфекции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272808" cy="402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58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3608" y="692696"/>
            <a:ext cx="7620000" cy="437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Также в целях профилактики пищевых </a:t>
            </a:r>
            <a:r>
              <a:rPr lang="ru-RU" sz="2000" dirty="0" err="1"/>
              <a:t>токсикоинфекций</a:t>
            </a:r>
            <a:r>
              <a:rPr lang="ru-RU" sz="2000" dirty="0"/>
              <a:t> осуществляется санитарно-эпидемиологический надзор за соблюдением санитарных правил и норм на объектах по производству, хранению, транспортированию, реализации (оптовая и розничная) пищевых продуктов, общественного питания, независимо от форм собственности и ведомственной принадлежности; за соблюдением санитарных правил и норм в организованных коллективах детей и взрослых, лечебно-профилактических учреждениях, санаториях, домах отдыха. Проводится гигиеническое обучение работников отдельных профессий, производств и организаций, связанных непосредственно с процессом производства, приготовления, хранения, транспортирования и реализации пищевых продуктов, водоподготовки, обучением и воспитанием детей и подростков, с оформлением медицинских книжек. </a:t>
            </a:r>
          </a:p>
        </p:txBody>
      </p:sp>
    </p:spTree>
    <p:extLst>
      <p:ext uri="{BB962C8B-B14F-4D97-AF65-F5344CB8AC3E}">
        <p14:creationId xmlns:p14="http://schemas.microsoft.com/office/powerpoint/2010/main" val="351590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8945760" cy="670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1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32656"/>
            <a:ext cx="4040188" cy="5793507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r>
              <a:rPr lang="ru-RU" dirty="0" smtClean="0"/>
              <a:t>Вызывают </a:t>
            </a:r>
            <a:r>
              <a:rPr lang="ru-RU" dirty="0"/>
              <a:t>пищевые </a:t>
            </a:r>
            <a:r>
              <a:rPr lang="ru-RU" dirty="0" err="1"/>
              <a:t>токсикоинфекции</a:t>
            </a:r>
            <a:r>
              <a:rPr lang="ru-RU" dirty="0"/>
              <a:t> различные микробы и их токсины, которые они вырабатывают в процессе своей </a:t>
            </a:r>
            <a:r>
              <a:rPr lang="ru-RU" dirty="0" smtClean="0"/>
              <a:t>жизнедеятельности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60648"/>
            <a:ext cx="4041775" cy="5865515"/>
          </a:xfrm>
        </p:spPr>
        <p:txBody>
          <a:bodyPr>
            <a:normAutofit fontScale="77500" lnSpcReduction="20000"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организм человека эти токсины попадают при употреблении инфицированных пищевых продуктов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3" y="3573016"/>
            <a:ext cx="42484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139700" cy="445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89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Общие симптомы для всех заболеваний данной группы: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Интоксикация                                               </a:t>
            </a:r>
            <a:r>
              <a:rPr lang="ru-RU" sz="1400" dirty="0" smtClean="0"/>
              <a:t>                                </a:t>
            </a:r>
            <a:r>
              <a:rPr lang="ru-RU" sz="1400" dirty="0"/>
              <a:t>Повышение температуры </a:t>
            </a:r>
            <a:r>
              <a:rPr lang="ru-RU" sz="1400" dirty="0" smtClean="0"/>
              <a:t>тела 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                                                                          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                                              Нарушения </a:t>
            </a:r>
            <a:r>
              <a:rPr lang="ru-RU" sz="1400" dirty="0"/>
              <a:t>работы пищеварительной системы</a:t>
            </a:r>
          </a:p>
          <a:p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79" y="2013118"/>
            <a:ext cx="2585864" cy="193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84102"/>
            <a:ext cx="2792877" cy="174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74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Возбудители пищевых </a:t>
            </a:r>
            <a:r>
              <a:rPr lang="ru-RU" sz="1800" dirty="0" err="1"/>
              <a:t>токсикоинфекций</a:t>
            </a:r>
            <a:r>
              <a:rPr lang="ru-RU" sz="1800" dirty="0"/>
              <a:t> составляют обширную группу бактерий, в которую входят до 530 различных микробов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 smtClean="0"/>
              <a:t>Одними из важнейших представителей </a:t>
            </a:r>
            <a:r>
              <a:rPr lang="ru-RU" sz="1800" u="sng" dirty="0"/>
              <a:t>данной группы </a:t>
            </a:r>
            <a:r>
              <a:rPr lang="ru-RU" sz="1800" u="sng" dirty="0" smtClean="0"/>
              <a:t>являются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Сальмонелла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Стафилококк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err="1" smtClean="0"/>
              <a:t>Клостридий</a:t>
            </a:r>
            <a:r>
              <a:rPr lang="ru-RU" sz="1800" dirty="0" smtClean="0"/>
              <a:t> </a:t>
            </a:r>
            <a:r>
              <a:rPr lang="ru-RU" sz="1800" dirty="0"/>
              <a:t>(ботулизм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Энтерококки</a:t>
            </a:r>
            <a:r>
              <a:rPr lang="ru-RU" sz="1800" dirty="0"/>
              <a:t>, стрептококки, протеи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и </a:t>
            </a:r>
            <a:r>
              <a:rPr lang="ru-RU" sz="1800" dirty="0"/>
              <a:t>некоторые другие возбудители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4701"/>
            <a:ext cx="1763688" cy="17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4744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58" y="1950585"/>
            <a:ext cx="2232248" cy="209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96" y="4302224"/>
            <a:ext cx="2555776" cy="25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07859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Сальмонелла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Сальмонелла </a:t>
            </a:r>
            <a:r>
              <a:rPr lang="ru-RU" sz="1200" dirty="0"/>
              <a:t>является чрезвычайно устойчивым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микроорганизмом</a:t>
            </a:r>
            <a:r>
              <a:rPr lang="ru-RU" sz="1200" dirty="0"/>
              <a:t>, выживающим во внешней среде довольно долго. </a:t>
            </a:r>
            <a:endParaRPr lang="ru-RU" sz="1200" dirty="0" smtClean="0"/>
          </a:p>
          <a:p>
            <a:r>
              <a:rPr lang="ru-RU" sz="1200" dirty="0" smtClean="0"/>
              <a:t>Выдерживая </a:t>
            </a:r>
            <a:r>
              <a:rPr lang="ru-RU" sz="1200" dirty="0"/>
              <a:t>замораживание, сальмонелла представляет опасность для организма на этапе размораживания мяса, когда происходит обсеменение посуды, раковины оттаявшими бактериями.  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Достаточные условия для гибели сальмонелл – термическая обработка пищи при температуре +75о С не менее 10 минут и правильное обеззараживание контактирующих с мясом поверхностей.</a:t>
            </a:r>
          </a:p>
          <a:p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127511" cy="216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5040560" cy="335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4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Стафилококк</a:t>
            </a:r>
            <a:endParaRPr lang="ru-RU" sz="32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85" y="188640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43608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Он чаще всего обсеменяет крема для тортов, пирожных. Связано это с тем, что крем является хорошей питательной средой для стафилококков, попадающих с рук, пораженных гнойничковыми заболеваниями.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63817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91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err="1" smtClean="0"/>
              <a:t>Клостридий</a:t>
            </a:r>
            <a:r>
              <a:rPr lang="ru-RU" sz="3200" dirty="0" smtClean="0"/>
              <a:t> </a:t>
            </a:r>
            <a:r>
              <a:rPr lang="ru-RU" sz="3200" dirty="0"/>
              <a:t>(ботулизм)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Ботулизм – острая инфекционная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болезнь</a:t>
            </a:r>
            <a:r>
              <a:rPr lang="ru-RU" sz="2000" dirty="0"/>
              <a:t>, развивающаяся в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результате </a:t>
            </a:r>
            <a:r>
              <a:rPr lang="ru-RU" sz="2000" dirty="0"/>
              <a:t>употребления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пищевых </a:t>
            </a:r>
            <a:r>
              <a:rPr lang="ru-RU" sz="2000" dirty="0"/>
              <a:t>продуктов (консервы).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17" y="65562"/>
            <a:ext cx="3679783" cy="206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79351"/>
            <a:ext cx="5134788" cy="366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32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Как проявляется пищевая </a:t>
            </a:r>
            <a:r>
              <a:rPr lang="ru-RU" sz="3200" dirty="0" err="1"/>
              <a:t>токсикоинфекция</a:t>
            </a:r>
            <a:r>
              <a:rPr lang="ru-RU" sz="3200" dirty="0"/>
              <a:t>?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900" dirty="0"/>
              <a:t>Инфекционные заболевания данной группы начинаются остро.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Ведущими </a:t>
            </a:r>
            <a:r>
              <a:rPr lang="ru-RU" sz="1900" dirty="0"/>
              <a:t>симптомами являются интоксикация, недомогание,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боль </a:t>
            </a:r>
            <a:r>
              <a:rPr lang="ru-RU" sz="1900" dirty="0"/>
              <a:t>в животе, а также рвота. Далее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присоединяется </a:t>
            </a:r>
            <a:r>
              <a:rPr lang="ru-RU" sz="1900" dirty="0"/>
              <a:t>частый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жидкий </a:t>
            </a:r>
            <a:r>
              <a:rPr lang="ru-RU" sz="1900" dirty="0"/>
              <a:t>стул. Сопровождается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инфекция </a:t>
            </a:r>
            <a:r>
              <a:rPr lang="ru-RU" sz="1900" dirty="0"/>
              <a:t>незначительным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подъемом </a:t>
            </a:r>
            <a:r>
              <a:rPr lang="ru-RU" sz="1900" dirty="0"/>
              <a:t>температуры. </a:t>
            </a:r>
          </a:p>
          <a:p>
            <a:pPr marL="0" indent="0" algn="r">
              <a:buNone/>
            </a:pPr>
            <a:r>
              <a:rPr lang="ru-RU" sz="1200" dirty="0"/>
              <a:t> </a:t>
            </a:r>
            <a:endParaRPr lang="ru-RU" sz="1200" dirty="0" smtClean="0"/>
          </a:p>
          <a:p>
            <a:pPr marL="0" indent="0" algn="r">
              <a:buNone/>
            </a:pPr>
            <a:endParaRPr lang="ru-RU" sz="1200" dirty="0"/>
          </a:p>
          <a:p>
            <a:pPr marL="0" indent="0" algn="r">
              <a:buNone/>
            </a:pPr>
            <a:endParaRPr lang="ru-RU" sz="1200" dirty="0" smtClean="0"/>
          </a:p>
          <a:p>
            <a:pPr marL="0" indent="0" algn="r">
              <a:buNone/>
            </a:pPr>
            <a:endParaRPr lang="ru-RU" sz="1200" dirty="0"/>
          </a:p>
          <a:p>
            <a:pPr marL="0" indent="0" algn="r">
              <a:buNone/>
            </a:pPr>
            <a:endParaRPr lang="ru-RU" sz="1200" dirty="0" smtClean="0"/>
          </a:p>
          <a:p>
            <a:pPr marL="0" indent="0" algn="r">
              <a:buNone/>
            </a:pPr>
            <a:endParaRPr lang="ru-RU" sz="1200" dirty="0"/>
          </a:p>
          <a:p>
            <a:pPr marL="0" indent="0" algn="r">
              <a:buNone/>
            </a:pPr>
            <a:endParaRPr lang="ru-RU" sz="1200" dirty="0" smtClean="0"/>
          </a:p>
          <a:p>
            <a:pPr marL="0" indent="0" algn="r">
              <a:buNone/>
            </a:pPr>
            <a:endParaRPr lang="ru-RU" sz="1200" dirty="0"/>
          </a:p>
          <a:p>
            <a:pPr marL="0" indent="0" algn="r">
              <a:buNone/>
            </a:pPr>
            <a:endParaRPr lang="ru-RU" sz="1200" dirty="0" smtClean="0"/>
          </a:p>
          <a:p>
            <a:pPr marL="0" indent="0" algn="r">
              <a:buNone/>
            </a:pPr>
            <a:endParaRPr lang="ru-RU" sz="1200" dirty="0"/>
          </a:p>
          <a:p>
            <a:pPr marL="0" indent="0" algn="r">
              <a:buNone/>
            </a:pPr>
            <a:endParaRPr lang="ru-RU" sz="1200" dirty="0" smtClean="0"/>
          </a:p>
          <a:p>
            <a:pPr marL="0" indent="0" algn="r">
              <a:buNone/>
            </a:pPr>
            <a:endParaRPr lang="ru-RU" sz="1200" dirty="0"/>
          </a:p>
          <a:p>
            <a:pPr marL="0" indent="0" algn="r">
              <a:buNone/>
            </a:pPr>
            <a:r>
              <a:rPr lang="ru-RU" sz="1900" dirty="0" smtClean="0"/>
              <a:t>Течение </a:t>
            </a:r>
            <a:r>
              <a:rPr lang="ru-RU" sz="1900" dirty="0"/>
              <a:t>ботулизма отличается от остальных </a:t>
            </a:r>
            <a:endParaRPr lang="ru-RU" sz="1900" dirty="0" smtClean="0"/>
          </a:p>
          <a:p>
            <a:pPr marL="0" indent="0" algn="r">
              <a:buNone/>
            </a:pPr>
            <a:r>
              <a:rPr lang="ru-RU" sz="1900" dirty="0" smtClean="0"/>
              <a:t>пищевых </a:t>
            </a:r>
            <a:r>
              <a:rPr lang="ru-RU" sz="1900" dirty="0" err="1"/>
              <a:t>токсикоинфекций</a:t>
            </a:r>
            <a:r>
              <a:rPr lang="ru-RU" sz="1900" dirty="0"/>
              <a:t> </a:t>
            </a:r>
            <a:endParaRPr lang="ru-RU" sz="1900" dirty="0" smtClean="0"/>
          </a:p>
          <a:p>
            <a:pPr marL="0" indent="0" algn="r">
              <a:buNone/>
            </a:pPr>
            <a:r>
              <a:rPr lang="ru-RU" sz="1900" dirty="0" smtClean="0"/>
              <a:t>присутствием </a:t>
            </a:r>
            <a:r>
              <a:rPr lang="ru-RU" sz="1900" dirty="0"/>
              <a:t>таких симптомов как нарушение речи, </a:t>
            </a:r>
            <a:endParaRPr lang="ru-RU" sz="1900" dirty="0" smtClean="0"/>
          </a:p>
          <a:p>
            <a:pPr marL="0" indent="0" algn="r">
              <a:buNone/>
            </a:pPr>
            <a:r>
              <a:rPr lang="ru-RU" sz="1900" dirty="0" smtClean="0"/>
              <a:t>осиплость </a:t>
            </a:r>
            <a:r>
              <a:rPr lang="ru-RU" sz="1900" dirty="0"/>
              <a:t>голоса, ограничением </a:t>
            </a:r>
            <a:r>
              <a:rPr lang="ru-RU" sz="1900" dirty="0" smtClean="0"/>
              <a:t>движения </a:t>
            </a:r>
          </a:p>
          <a:p>
            <a:pPr marL="0" indent="0" algn="r">
              <a:buNone/>
            </a:pPr>
            <a:r>
              <a:rPr lang="ru-RU" sz="1900" dirty="0" smtClean="0"/>
              <a:t>глазных </a:t>
            </a:r>
            <a:r>
              <a:rPr lang="ru-RU" sz="1900" dirty="0"/>
              <a:t>яблок, косоглазием</a:t>
            </a:r>
          </a:p>
          <a:p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96584"/>
            <a:ext cx="4032448" cy="266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49" y="2108353"/>
            <a:ext cx="4410784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9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Основные принципы профилактики пищевых </a:t>
            </a:r>
            <a:r>
              <a:rPr lang="ru-RU" sz="2400" dirty="0" err="1"/>
              <a:t>токсикоинфекций</a:t>
            </a:r>
            <a:r>
              <a:rPr lang="ru-RU" sz="2400" dirty="0"/>
              <a:t>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800" dirty="0"/>
              <a:t>•	Соблюдение правил личной гигиены: тщательно мыть руки перед приемом, раздачей пищи, после посещения туалета, улицы. </a:t>
            </a:r>
          </a:p>
          <a:p>
            <a:r>
              <a:rPr lang="ru-RU" sz="1800" dirty="0"/>
              <a:t>•	Следить за чистотой рук у детей, научить их соблюдать правила личной гигиены. </a:t>
            </a:r>
          </a:p>
          <a:p>
            <a:r>
              <a:rPr lang="ru-RU" sz="1800" dirty="0"/>
              <a:t>•	Употребление кипяченой или бутилированной воды. </a:t>
            </a:r>
          </a:p>
          <a:p>
            <a:r>
              <a:rPr lang="ru-RU" sz="1800" dirty="0"/>
              <a:t>•	Выбор безопасных продуктов. </a:t>
            </a:r>
          </a:p>
          <a:p>
            <a:r>
              <a:rPr lang="ru-RU" sz="1800" dirty="0"/>
              <a:t>•	Соблюдение сроков годности продукции. </a:t>
            </a:r>
          </a:p>
          <a:p>
            <a:r>
              <a:rPr lang="ru-RU" sz="1800" dirty="0"/>
              <a:t>•	Мытье овощей, фруктов перед употреблением под проточной водой, а для детей - кипяченой. </a:t>
            </a:r>
          </a:p>
          <a:p>
            <a:r>
              <a:rPr lang="ru-RU" sz="1800" dirty="0"/>
              <a:t>•	Тщательная термическая обработка продуктов. </a:t>
            </a:r>
          </a:p>
          <a:p>
            <a:r>
              <a:rPr lang="ru-RU" sz="1800" dirty="0"/>
              <a:t>•	Употребление продуктов желательно сразу после приготовления. </a:t>
            </a:r>
          </a:p>
          <a:p>
            <a:r>
              <a:rPr lang="ru-RU" sz="1800" dirty="0"/>
              <a:t>•	Готовые продукты хранить на холоде, оберегая их от мух. Не оставлять готовые продукты при комнатной температуре более чем на 2 часа. </a:t>
            </a:r>
          </a:p>
          <a:p>
            <a:r>
              <a:rPr lang="ru-RU" sz="1800" dirty="0"/>
              <a:t>•	Правильное хранение продуктов в холодильнике: не допускать контакта между сырыми и готовыми продуктами (хранить в разной посуде). </a:t>
            </a:r>
          </a:p>
          <a:p>
            <a:r>
              <a:rPr lang="ru-RU" sz="1800" dirty="0"/>
              <a:t>•	Содержать кухню в чистоте. </a:t>
            </a:r>
          </a:p>
          <a:p>
            <a:r>
              <a:rPr lang="ru-RU" sz="1800" dirty="0"/>
              <a:t>•	Не скапливать мусор. </a:t>
            </a:r>
          </a:p>
          <a:p>
            <a:r>
              <a:rPr lang="ru-RU" sz="1800" dirty="0"/>
              <a:t>•	Выезжая на отдых необходимо брать с собой запас чистой питьевой воды, не употреблять воду из открытых источников. </a:t>
            </a:r>
          </a:p>
          <a:p>
            <a:r>
              <a:rPr lang="ru-RU" sz="1800" dirty="0"/>
              <a:t>•	Купаться только в отведенных для этих целей местах. При купании в водоемах и бассейнах не допускать попадания воды в рот.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74602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225</TotalTime>
  <Words>377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Пищевые токсикоинфекции </vt:lpstr>
      <vt:lpstr>Презентация PowerPoint</vt:lpstr>
      <vt:lpstr>Общие симптомы для всех заболеваний данной группы: </vt:lpstr>
      <vt:lpstr>Возбудители пищевых токсикоинфекций составляют обширную группу бактерий, в которую входят до 530 различных микробов</vt:lpstr>
      <vt:lpstr>Сальмонелла</vt:lpstr>
      <vt:lpstr>Стафилококк</vt:lpstr>
      <vt:lpstr>Клостридий (ботулизм)</vt:lpstr>
      <vt:lpstr>Как проявляется пищевая токсикоинфекция?</vt:lpstr>
      <vt:lpstr>Основные принципы профилактики пищевых токсикоинфекций: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Пищевые токсикоинфекции </dc:title>
  <dc:creator>Мария Валерьевна</dc:creator>
  <cp:lastModifiedBy>Веста Юрьевна</cp:lastModifiedBy>
  <cp:revision>14</cp:revision>
  <dcterms:created xsi:type="dcterms:W3CDTF">2021-11-03T04:57:07Z</dcterms:created>
  <dcterms:modified xsi:type="dcterms:W3CDTF">2021-11-16T08:24:46Z</dcterms:modified>
</cp:coreProperties>
</file>